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9" r:id="rId2"/>
    <p:sldId id="256" r:id="rId3"/>
    <p:sldId id="257" r:id="rId4"/>
    <p:sldId id="258" r:id="rId5"/>
    <p:sldId id="260" r:id="rId6"/>
    <p:sldId id="268" r:id="rId7"/>
    <p:sldId id="269" r:id="rId8"/>
    <p:sldId id="270" r:id="rId9"/>
    <p:sldId id="281" r:id="rId10"/>
    <p:sldId id="282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7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2A54B"/>
    <a:srgbClr val="204D25"/>
    <a:srgbClr val="1B1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33" autoAdjust="0"/>
  </p:normalViewPr>
  <p:slideViewPr>
    <p:cSldViewPr snapToObjects="1">
      <p:cViewPr>
        <p:scale>
          <a:sx n="100" d="100"/>
          <a:sy n="100" d="100"/>
        </p:scale>
        <p:origin x="-43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/>
              <a:t>Amenities Used</a:t>
            </a:r>
            <a:r>
              <a:rPr lang="en-GB" sz="2400" baseline="0"/>
              <a:t> by Businesses</a:t>
            </a:r>
            <a:endParaRPr lang="en-GB" sz="2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Sheet1!$B$2:$B$17</c:f>
              <c:strCache>
                <c:ptCount val="16"/>
                <c:pt idx="0">
                  <c:v>Garage</c:v>
                </c:pt>
                <c:pt idx="1">
                  <c:v>Co-op</c:v>
                </c:pt>
                <c:pt idx="2">
                  <c:v>Bakery</c:v>
                </c:pt>
                <c:pt idx="3">
                  <c:v>Post Office</c:v>
                </c:pt>
                <c:pt idx="4">
                  <c:v>Swan</c:v>
                </c:pt>
                <c:pt idx="5">
                  <c:v>Local shops</c:v>
                </c:pt>
                <c:pt idx="6">
                  <c:v>Bull</c:v>
                </c:pt>
                <c:pt idx="7">
                  <c:v>Tea Cups</c:v>
                </c:pt>
                <c:pt idx="8">
                  <c:v>Nursery</c:v>
                </c:pt>
                <c:pt idx="9">
                  <c:v>Chip Shop</c:v>
                </c:pt>
                <c:pt idx="10">
                  <c:v>Hair dresser</c:v>
                </c:pt>
                <c:pt idx="11">
                  <c:v>Cricket club</c:v>
                </c:pt>
                <c:pt idx="12">
                  <c:v>Play Area</c:v>
                </c:pt>
                <c:pt idx="13">
                  <c:v>Church</c:v>
                </c:pt>
                <c:pt idx="14">
                  <c:v>Tennins Courts</c:v>
                </c:pt>
                <c:pt idx="15">
                  <c:v>Butcher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17.0</c:v>
                </c:pt>
                <c:pt idx="1">
                  <c:v>13.0</c:v>
                </c:pt>
                <c:pt idx="2">
                  <c:v>10.0</c:v>
                </c:pt>
                <c:pt idx="3">
                  <c:v>10.0</c:v>
                </c:pt>
                <c:pt idx="4">
                  <c:v>8.0</c:v>
                </c:pt>
                <c:pt idx="5">
                  <c:v>8.0</c:v>
                </c:pt>
                <c:pt idx="6">
                  <c:v>6.0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2.0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73-486D-B15A-B5BB87E20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1181144"/>
        <c:axId val="2134128568"/>
      </c:barChart>
      <c:catAx>
        <c:axId val="213118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128568"/>
        <c:crosses val="autoZero"/>
        <c:auto val="1"/>
        <c:lblAlgn val="ctr"/>
        <c:lblOffset val="100"/>
        <c:noMultiLvlLbl val="0"/>
      </c:catAx>
      <c:valAx>
        <c:axId val="213412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18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/>
              <a:t>Why businesses are located in Woolpit: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281655084919"/>
          <c:y val="0.210417361033959"/>
          <c:w val="0.758368693801047"/>
          <c:h val="0.67946061548716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B4-4220-91D0-918E2B8F24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B4-4220-91D0-918E2B8F24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B4-4220-91D0-918E2B8F24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B4-4220-91D0-918E2B8F24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5B4-4220-91D0-918E2B8F24F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5B4-4220-91D0-918E2B8F24F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Local</a:t>
                    </a:r>
                    <a:r>
                      <a:rPr lang="en-US" sz="1800" baseline="0" dirty="0"/>
                      <a:t> Market &amp; Amenities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960298318108021"/>
                      <c:h val="0.13707813329383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5B4-4220-91D0-918E2B8F24F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Sheet1!$B$23:$B$28</c:f>
              <c:strCache>
                <c:ptCount val="6"/>
                <c:pt idx="0">
                  <c:v>Growth of existing/historical business</c:v>
                </c:pt>
                <c:pt idx="1">
                  <c:v>Close to home</c:v>
                </c:pt>
                <c:pt idx="2">
                  <c:v>Cheaper than alternatives: e.g  Bury/Cambridge</c:v>
                </c:pt>
                <c:pt idx="3">
                  <c:v>Good access to A14</c:v>
                </c:pt>
                <c:pt idx="4">
                  <c:v>Local market/amenities</c:v>
                </c:pt>
                <c:pt idx="5">
                  <c:v>Availability of business premises</c:v>
                </c:pt>
              </c:strCache>
            </c:strRef>
          </c:cat>
          <c:val>
            <c:numRef>
              <c:f>Sheet1!$C$23:$C$28</c:f>
              <c:numCache>
                <c:formatCode>General</c:formatCode>
                <c:ptCount val="6"/>
                <c:pt idx="0">
                  <c:v>7.0</c:v>
                </c:pt>
                <c:pt idx="1">
                  <c:v>6.0</c:v>
                </c:pt>
                <c:pt idx="2">
                  <c:v>6.0</c:v>
                </c:pt>
                <c:pt idx="3">
                  <c:v>16.0</c:v>
                </c:pt>
                <c:pt idx="4">
                  <c:v>7.0</c:v>
                </c:pt>
                <c:pt idx="5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5B4-4220-91D0-918E2B8F24F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AB4D-6260-BB4C-9CB2-999A3C814B67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2210F-5538-A443-86E4-AA2FACF2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3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D91B1F99-C802-4041-8E4B-BF83AE52998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81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07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44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7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slide for presentation. Text fonts: WOOLPIT NEIGHBOURHOOD PLAN is </a:t>
            </a:r>
            <a:r>
              <a:rPr lang="en-US" baseline="0" dirty="0" err="1" smtClean="0"/>
              <a:t>Langon</a:t>
            </a:r>
            <a:r>
              <a:rPr lang="en-US" baseline="0" dirty="0" smtClean="0"/>
              <a:t> 14pt,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Pantone 7742 C; Slide title is Montserrat Bold 28pt,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Pantone 7738 C; Body text is Montserrat Regular 20pt,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Pantone 7738 C (you can use Pantone 7742 or black if you prefer, but don’t use smaller than 20pt</a:t>
            </a:r>
            <a:r>
              <a:rPr lang="en-US" baseline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210F-5538-A443-86E4-AA2FACF274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52123B7-74E2-6942-993A-C7D4CA0D329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4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9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9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B17D3-6F84-F941-BA02-7E1E3E193CEF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94421-C2BC-9147-98B9-092902D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How it started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115" y="1556792"/>
            <a:ext cx="30277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Artisan-PPS’s original concept plan for the Green Road development, as distributed in September 2015.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Other developers now include:</a:t>
            </a: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Pigeon IMS</a:t>
            </a: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Persimmon</a:t>
            </a: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Hopkins Homes</a:t>
            </a: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New Hall Properties</a:t>
            </a:r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6" name="Picture 5" descr="Screen Shot 2016-11-01 at 12.29.0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3783" r="5104" b="4029"/>
          <a:stretch/>
        </p:blipFill>
        <p:spPr>
          <a:xfrm>
            <a:off x="3507754" y="1556792"/>
            <a:ext cx="52832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3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806575" y="352425"/>
            <a:ext cx="6985000" cy="287338"/>
          </a:xfrm>
        </p:spPr>
        <p:txBody>
          <a:bodyPr lIns="36000" tIns="0" rIns="36000" bIns="36000"/>
          <a:lstStyle/>
          <a:p>
            <a:pPr algn="r" eaLnBrk="1" hangingPunct="1"/>
            <a:r>
              <a:rPr lang="en-US" sz="1400" b="1">
                <a:solidFill>
                  <a:srgbClr val="204D25"/>
                </a:solidFill>
                <a:latin typeface="Langdon" charset="0"/>
                <a:ea typeface="MS PGothic" charset="0"/>
              </a:rPr>
              <a:t>Woolpit Neighbourhood Plan</a:t>
            </a:r>
            <a:endParaRPr lang="en-US" sz="1400" b="1">
              <a:latin typeface="Langdon" charset="0"/>
              <a:ea typeface="MS PGothic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31913" y="765175"/>
            <a:ext cx="6480175" cy="444500"/>
          </a:xfrm>
        </p:spPr>
        <p:txBody>
          <a:bodyPr lIns="36000" tIns="0" rIns="36000" bIns="0"/>
          <a:lstStyle/>
          <a:p>
            <a:pPr eaLnBrk="1" hangingPunct="1"/>
            <a:r>
              <a:rPr lang="en-US" sz="2800">
                <a:solidFill>
                  <a:srgbClr val="42A54B"/>
                </a:solidFill>
                <a:latin typeface="Montserrat" charset="0"/>
                <a:ea typeface="MS PGothic" charset="0"/>
              </a:rPr>
              <a:t>Local Authority Liaison Group</a:t>
            </a:r>
          </a:p>
        </p:txBody>
      </p:sp>
      <p:pic>
        <p:nvPicPr>
          <p:cNvPr id="512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33375"/>
            <a:ext cx="771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88938" y="1557338"/>
            <a:ext cx="840263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A further meeting has taken place with other A14 villages that are completing their </a:t>
            </a:r>
            <a:r>
              <a:rPr lang="en-US" sz="2000" dirty="0" err="1">
                <a:solidFill>
                  <a:srgbClr val="42A54B"/>
                </a:solidFill>
                <a:latin typeface="Montserrat" charset="0"/>
              </a:rPr>
              <a:t>Neighbourhood</a:t>
            </a:r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 plans – </a:t>
            </a:r>
            <a:r>
              <a:rPr lang="en-US" sz="2000" dirty="0" err="1">
                <a:solidFill>
                  <a:srgbClr val="42A54B"/>
                </a:solidFill>
                <a:latin typeface="Montserrat" charset="0"/>
              </a:rPr>
              <a:t>Elmswell</a:t>
            </a:r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 and Thurston – so that we can work together on some (joint) aspects of our </a:t>
            </a:r>
            <a:r>
              <a:rPr lang="en-US" sz="2000" dirty="0" err="1">
                <a:solidFill>
                  <a:srgbClr val="42A54B"/>
                </a:solidFill>
                <a:latin typeface="Montserrat" charset="0"/>
              </a:rPr>
              <a:t>neighbourhood</a:t>
            </a:r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 plans.  This was attended by Parish Clerks, </a:t>
            </a:r>
            <a:r>
              <a:rPr lang="en-US" sz="2000" dirty="0" err="1">
                <a:solidFill>
                  <a:srgbClr val="42A54B"/>
                </a:solidFill>
                <a:latin typeface="Montserrat" charset="0"/>
              </a:rPr>
              <a:t>reresentatives</a:t>
            </a:r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 from the parish councils and the local district councilors.  Further meetings will explore the wider implications that extra housing will have on local transport infrastructure and school and health provision.</a:t>
            </a:r>
          </a:p>
          <a:p>
            <a:pPr eaLnBrk="1" hangingPunct="1"/>
            <a:endParaRPr lang="en-US" sz="2000" dirty="0">
              <a:solidFill>
                <a:srgbClr val="42A54B"/>
              </a:solidFill>
              <a:latin typeface="Montserrat" charset="0"/>
            </a:endParaRPr>
          </a:p>
          <a:p>
            <a:pPr eaLnBrk="1" hangingPunct="1"/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MSDC have held a meeting on ‘Community Engagement’ and invited all </a:t>
            </a:r>
            <a:r>
              <a:rPr lang="en-US" sz="2000" dirty="0" err="1">
                <a:solidFill>
                  <a:srgbClr val="42A54B"/>
                </a:solidFill>
                <a:latin typeface="Montserrat" charset="0"/>
              </a:rPr>
              <a:t>Neighbourhood</a:t>
            </a:r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 Steering groups to attend.  Several members from the </a:t>
            </a:r>
            <a:r>
              <a:rPr lang="en-US" sz="2000" dirty="0" err="1">
                <a:solidFill>
                  <a:srgbClr val="42A54B"/>
                </a:solidFill>
                <a:latin typeface="Montserrat" charset="0"/>
              </a:rPr>
              <a:t>Woolpit</a:t>
            </a:r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 Group attended.  The proposal was to look at housing led growth and its implications.</a:t>
            </a:r>
          </a:p>
          <a:p>
            <a:pPr eaLnBrk="1" hangingPunct="1"/>
            <a:endParaRPr lang="en-US" sz="2000" dirty="0">
              <a:solidFill>
                <a:srgbClr val="42A54B"/>
              </a:solidFill>
              <a:latin typeface="Montserrat" charset="0"/>
            </a:endParaRPr>
          </a:p>
          <a:p>
            <a:pPr eaLnBrk="1" hangingPunct="1"/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The Local Authority Liaison Group are in regular dialogue with planners at MSDC and other departments both at MSDC and SCC.</a:t>
            </a:r>
          </a:p>
        </p:txBody>
      </p:sp>
    </p:spTree>
    <p:extLst>
      <p:ext uri="{BB962C8B-B14F-4D97-AF65-F5344CB8AC3E}">
        <p14:creationId xmlns:p14="http://schemas.microsoft.com/office/powerpoint/2010/main" val="108245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" y="1556792"/>
            <a:ext cx="4355977" cy="49475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620688"/>
            <a:ext cx="8352927" cy="5832648"/>
          </a:xfrm>
        </p:spPr>
        <p:txBody>
          <a:bodyPr lIns="36000" tIns="0" rIns="36000" bIns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8000" b="1" dirty="0">
                <a:solidFill>
                  <a:srgbClr val="42A54B"/>
                </a:solidFill>
                <a:latin typeface="Montserrat"/>
                <a:cs typeface="Montserrat"/>
              </a:rPr>
              <a:t>Business Group</a:t>
            </a:r>
          </a:p>
          <a:p>
            <a:pPr algn="r">
              <a:spcBef>
                <a:spcPts val="0"/>
              </a:spcBef>
            </a:pPr>
            <a:r>
              <a:rPr lang="en-US" sz="8000" b="1" dirty="0">
                <a:solidFill>
                  <a:srgbClr val="42A54B"/>
                </a:solidFill>
                <a:latin typeface="Montserrat"/>
                <a:cs typeface="Montserrat"/>
              </a:rPr>
              <a:t> Progress</a:t>
            </a:r>
          </a:p>
          <a:p>
            <a:pPr algn="r">
              <a:spcBef>
                <a:spcPts val="0"/>
              </a:spcBef>
            </a:pPr>
            <a:r>
              <a:rPr lang="en-US" sz="8000" b="1" dirty="0">
                <a:solidFill>
                  <a:srgbClr val="42A54B"/>
                </a:solidFill>
                <a:latin typeface="Montserrat"/>
                <a:cs typeface="Montserrat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80123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>
                <a:solidFill>
                  <a:srgbClr val="204D25"/>
                </a:solidFill>
                <a:latin typeface="Langdon"/>
                <a:cs typeface="Langdon"/>
              </a:rPr>
              <a:t>Woolpit Neighbourhood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b="1" dirty="0">
                <a:solidFill>
                  <a:srgbClr val="42A54B"/>
                </a:solidFill>
                <a:latin typeface="Montserrat"/>
                <a:cs typeface="Montserrat"/>
              </a:rPr>
              <a:t>Business Group Progress 2016</a:t>
            </a: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162" y="1556792"/>
            <a:ext cx="84017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42A54B"/>
                </a:solidFill>
                <a:latin typeface="Montserrat"/>
                <a:cs typeface="Montserrat"/>
              </a:rPr>
              <a:t>Businesses are stakeholders in Woolpit, therefore here is our consultation with them so far: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42A54B"/>
                </a:solidFill>
                <a:latin typeface="Montserrat"/>
                <a:cs typeface="Montserrat"/>
              </a:rPr>
              <a:t>February: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 Contacted as many businesses as possible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42A54B"/>
                </a:solidFill>
                <a:latin typeface="Montserrat"/>
                <a:cs typeface="Montserrat"/>
              </a:rPr>
              <a:t>April: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 Drafted preliminary business questionnaire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42A54B"/>
                </a:solidFill>
                <a:latin typeface="Montserrat"/>
                <a:cs typeface="Montserrat"/>
              </a:rPr>
              <a:t>June: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 Gained approval of steering group to conduct business interviews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42A54B"/>
                </a:solidFill>
                <a:latin typeface="Montserrat"/>
                <a:cs typeface="Montserrat"/>
              </a:rPr>
              <a:t>July to present:</a:t>
            </a:r>
            <a:r>
              <a:rPr lang="en-US" sz="2000" b="1" dirty="0">
                <a:solidFill>
                  <a:srgbClr val="42A54B"/>
                </a:solidFill>
                <a:latin typeface="Montserrat"/>
                <a:cs typeface="Montserrat"/>
              </a:rPr>
              <a:t>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Face to face interviews with a selection of businesses</a:t>
            </a:r>
          </a:p>
        </p:txBody>
      </p:sp>
    </p:spTree>
    <p:extLst>
      <p:ext uri="{BB962C8B-B14F-4D97-AF65-F5344CB8AC3E}">
        <p14:creationId xmlns:p14="http://schemas.microsoft.com/office/powerpoint/2010/main" val="208942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>
                <a:solidFill>
                  <a:srgbClr val="204D25"/>
                </a:solidFill>
                <a:latin typeface="Langdon"/>
                <a:cs typeface="Langdon"/>
              </a:rPr>
              <a:t>Woolpit Neighbourhood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b="1" dirty="0">
                <a:solidFill>
                  <a:srgbClr val="42A54B"/>
                </a:solidFill>
                <a:latin typeface="Montserrat"/>
                <a:cs typeface="Montserrat"/>
              </a:rPr>
              <a:t>Business Group Progress 2016</a:t>
            </a: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103" y="1576155"/>
            <a:ext cx="859338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2A54B"/>
                </a:solidFill>
                <a:latin typeface="Montserrat"/>
                <a:cs typeface="Montserrat"/>
              </a:rPr>
              <a:t>23 Businesses have been interviewed so far </a:t>
            </a:r>
            <a:r>
              <a:rPr lang="en-US" dirty="0">
                <a:solidFill>
                  <a:srgbClr val="42A54B"/>
                </a:solidFill>
                <a:latin typeface="Montserrat"/>
                <a:cs typeface="Montserrat"/>
              </a:rPr>
              <a:t>(This is an ongoing process)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2A54B"/>
                </a:solidFill>
                <a:latin typeface="Montserrat"/>
                <a:cs typeface="Montserrat"/>
              </a:rPr>
              <a:t>Approximately half </a:t>
            </a:r>
            <a:r>
              <a:rPr lang="en-US" sz="2400" dirty="0" smtClean="0">
                <a:solidFill>
                  <a:srgbClr val="42A54B"/>
                </a:solidFill>
                <a:latin typeface="Montserrat"/>
                <a:cs typeface="Montserrat"/>
              </a:rPr>
              <a:t>cited </a:t>
            </a:r>
            <a:r>
              <a:rPr lang="en-US" sz="2400" dirty="0">
                <a:solidFill>
                  <a:srgbClr val="42A54B"/>
                </a:solidFill>
                <a:latin typeface="Montserrat"/>
                <a:cs typeface="Montserrat"/>
              </a:rPr>
              <a:t>the A14 as a key reason for their current location in Woolpit – allowing access to </a:t>
            </a:r>
            <a:r>
              <a:rPr lang="en-US" sz="2400" dirty="0" err="1">
                <a:solidFill>
                  <a:srgbClr val="42A54B"/>
                </a:solidFill>
                <a:latin typeface="Montserrat"/>
                <a:cs typeface="Montserrat"/>
              </a:rPr>
              <a:t>Elmswell</a:t>
            </a:r>
            <a:r>
              <a:rPr lang="en-US" sz="2400" dirty="0">
                <a:solidFill>
                  <a:srgbClr val="42A54B"/>
                </a:solidFill>
                <a:latin typeface="Montserrat"/>
                <a:cs typeface="Montserrat"/>
              </a:rPr>
              <a:t> train station and customers in Bury St Edmunds &amp; Ipswich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2A54B"/>
                </a:solidFill>
                <a:latin typeface="Montserrat"/>
                <a:cs typeface="Montserrat"/>
              </a:rPr>
              <a:t>All intend to remain in Woolpit if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2A54B"/>
                </a:solidFill>
                <a:latin typeface="Montserrat"/>
                <a:cs typeface="Montserrat"/>
              </a:rPr>
              <a:t>Together the businesses interviewed so far offer over 450 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2A54B"/>
                </a:solidFill>
                <a:latin typeface="Montserrat"/>
                <a:cs typeface="Montserrat"/>
              </a:rPr>
              <a:t>Businesses and their staff use village amenities as follows:</a:t>
            </a:r>
          </a:p>
        </p:txBody>
      </p:sp>
    </p:spTree>
    <p:extLst>
      <p:ext uri="{BB962C8B-B14F-4D97-AF65-F5344CB8AC3E}">
        <p14:creationId xmlns:p14="http://schemas.microsoft.com/office/powerpoint/2010/main" val="422253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>
                <a:solidFill>
                  <a:srgbClr val="204D25"/>
                </a:solidFill>
                <a:latin typeface="Langdon"/>
                <a:cs typeface="Langdon"/>
              </a:rPr>
              <a:t>Woolpit Neighbourhood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b="1" dirty="0">
                <a:solidFill>
                  <a:srgbClr val="42A54B"/>
                </a:solidFill>
                <a:latin typeface="Montserrat"/>
                <a:cs typeface="Montserrat"/>
              </a:rPr>
              <a:t>Business Group Results So Far…</a:t>
            </a: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90A17CB2-D252-412C-A40A-423340A62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671756"/>
              </p:ext>
            </p:extLst>
          </p:nvPr>
        </p:nvGraphicFramePr>
        <p:xfrm>
          <a:off x="389162" y="1333500"/>
          <a:ext cx="8401792" cy="526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545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>
                <a:solidFill>
                  <a:srgbClr val="204D25"/>
                </a:solidFill>
                <a:latin typeface="Langdon"/>
                <a:cs typeface="Langdon"/>
              </a:rPr>
              <a:t>Woolpit Neighbourhood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b="1" dirty="0">
                <a:solidFill>
                  <a:srgbClr val="42A54B"/>
                </a:solidFill>
                <a:latin typeface="Montserrat"/>
                <a:cs typeface="Montserrat"/>
              </a:rPr>
              <a:t>Business Group Progress 2016</a:t>
            </a: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162" y="1556792"/>
            <a:ext cx="84017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42A54B"/>
                </a:solidFill>
                <a:latin typeface="Montserrat"/>
                <a:cs typeface="Montserrat"/>
              </a:rPr>
              <a:t>Suggestions for Improvements that have come from Business interviews: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Extend parking facilities in center of village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Create a cycle route to </a:t>
            </a:r>
            <a:r>
              <a:rPr lang="en-US" sz="2000" dirty="0" err="1">
                <a:solidFill>
                  <a:srgbClr val="42A54B"/>
                </a:solidFill>
                <a:latin typeface="Montserrat"/>
                <a:cs typeface="Montserrat"/>
              </a:rPr>
              <a:t>Elmswell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 station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More frequent bus service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Improve road network around current ‘hot-spot’ areas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Most business are in </a:t>
            </a:r>
            <a:r>
              <a:rPr lang="en-US" sz="2000" dirty="0" err="1">
                <a:solidFill>
                  <a:srgbClr val="42A54B"/>
                </a:solidFill>
                <a:latin typeface="Montserrat"/>
                <a:cs typeface="Montserrat"/>
              </a:rPr>
              <a:t>favour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 of green energy projects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5538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47717B03-BF8D-46F7-8644-15C78E45C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687182"/>
              </p:ext>
            </p:extLst>
          </p:nvPr>
        </p:nvGraphicFramePr>
        <p:xfrm>
          <a:off x="107504" y="188640"/>
          <a:ext cx="892899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771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 err="1" smtClean="0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 Character Assessment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162" y="1556792"/>
            <a:ext cx="8401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42A54B"/>
                </a:solidFill>
                <a:latin typeface="Montserrat"/>
                <a:cs typeface="Montserrat"/>
              </a:rPr>
              <a:t>What is it?</a:t>
            </a:r>
          </a:p>
          <a:p>
            <a:endParaRPr lang="en-US" sz="2000" dirty="0" smtClean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•	It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describes the distinct appearance and feel of a village and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the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area around it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.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•	It describes what makes </a:t>
            </a:r>
            <a:r>
              <a:rPr lang="en-US" sz="2000" dirty="0" err="1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 unique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.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•	When complete it will inform various policies in the final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</a:t>
            </a:r>
            <a:r>
              <a:rPr lang="en-US" sz="2000" dirty="0" err="1" smtClean="0">
                <a:solidFill>
                  <a:srgbClr val="42A54B"/>
                </a:solidFill>
                <a:latin typeface="Montserrat"/>
                <a:cs typeface="Montserrat"/>
              </a:rPr>
              <a:t>Neighbourhood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 Plan</a:t>
            </a:r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1553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 err="1" smtClean="0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 Character Assessment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162" y="1556792"/>
            <a:ext cx="84017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42A54B"/>
                </a:solidFill>
                <a:latin typeface="Montserrat"/>
                <a:cs typeface="Montserrat"/>
              </a:rPr>
              <a:t>Why do we need it</a:t>
            </a:r>
            <a:r>
              <a:rPr lang="en-US" sz="2000" u="sng" dirty="0" smtClean="0">
                <a:solidFill>
                  <a:srgbClr val="42A54B"/>
                </a:solidFill>
                <a:latin typeface="Montserrat"/>
                <a:cs typeface="Montserrat"/>
              </a:rPr>
              <a:t>?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•	So that any Planning proposals take the distinctive character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of </a:t>
            </a:r>
            <a:r>
              <a:rPr lang="en-US" sz="2000" dirty="0" err="1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 into account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.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•	So that developers and architects have an understanding of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the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village setting so designs are appropriate. </a:t>
            </a:r>
            <a:endParaRPr lang="en-US" sz="2000" dirty="0" smtClean="0">
              <a:solidFill>
                <a:srgbClr val="42A54B"/>
              </a:solidFill>
              <a:latin typeface="Montserrat"/>
              <a:cs typeface="Montserrat"/>
            </a:endParaRP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•	It means we can be supportive of new development if it can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complement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and even enhance the local character of the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village.</a:t>
            </a:r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1553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 err="1" smtClean="0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 Character Assessment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162" y="1556792"/>
            <a:ext cx="84017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How do we do it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?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Step 1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•	Using local knowledge divide the settlement area of </a:t>
            </a:r>
            <a:r>
              <a:rPr lang="en-US" sz="2000" dirty="0" err="1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into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3 broad character areas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: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</a:t>
            </a:r>
            <a:r>
              <a:rPr lang="en-US" sz="2000" dirty="0" err="1" smtClean="0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West: built mainly between 1970 - 1990</a:t>
            </a: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</a:t>
            </a:r>
            <a:r>
              <a:rPr lang="en-US" sz="2000" dirty="0" err="1" smtClean="0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Central: mainly historic buildings and conservation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area</a:t>
            </a:r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</a:t>
            </a:r>
            <a:r>
              <a:rPr lang="en-US" sz="2000" dirty="0" err="1" smtClean="0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East: originally built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as social housing</a:t>
            </a:r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•	Using maps divide the surrounding area into 5 Landscape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Areas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stretching from the village to the Parish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boundary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553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Community-led planning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162" y="1556792"/>
            <a:ext cx="2813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These were the options given us by Duncan </a:t>
            </a:r>
            <a:r>
              <a:rPr lang="en-US" sz="2000" dirty="0" err="1" smtClean="0">
                <a:solidFill>
                  <a:srgbClr val="42A54B"/>
                </a:solidFill>
                <a:latin typeface="Montserrat"/>
                <a:cs typeface="Montserrat"/>
              </a:rPr>
              <a:t>Merren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, from Mid Suffolk District Council.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T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he </a:t>
            </a:r>
            <a:r>
              <a:rPr lang="en-US" sz="2000" dirty="0" err="1" smtClean="0">
                <a:solidFill>
                  <a:srgbClr val="42A54B"/>
                </a:solidFill>
                <a:latin typeface="Montserrat"/>
                <a:cs typeface="Montserrat"/>
              </a:rPr>
              <a:t>Neighbourhood</a:t>
            </a:r>
            <a:endParaRPr lang="en-US" sz="2000" dirty="0" smtClean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Plan is the only one which has legal status.</a:t>
            </a:r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7" name="Picture 6" descr="Screen Shot 2016-11-01 at 11.48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54" y="1556420"/>
            <a:ext cx="5588000" cy="41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7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 err="1" smtClean="0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 Character Assessment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162" y="1556792"/>
            <a:ext cx="84017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How do we do it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?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Step 2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•	Set up a </a:t>
            </a:r>
            <a:r>
              <a:rPr lang="en-US" sz="2000" dirty="0" err="1">
                <a:solidFill>
                  <a:srgbClr val="42A54B"/>
                </a:solidFill>
                <a:latin typeface="Montserrat"/>
                <a:cs typeface="Montserrat"/>
              </a:rPr>
              <a:t>proforma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 for our assessment based on a Tool Kit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provided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by the District Council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.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•	In small groups walk around </a:t>
            </a:r>
            <a:r>
              <a:rPr lang="en-US" sz="2000" dirty="0" err="1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, street by street with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clipboard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and make notes on what we see that makes up the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particular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character of that area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.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•	Take photograph of significant views and special features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.</a:t>
            </a:r>
          </a:p>
          <a:p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•	Share our notes and photos get feedback from others to 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	check </a:t>
            </a:r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we have an accurate and balanced record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.</a:t>
            </a:r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1553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Next steps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37621"/>
              </p:ext>
            </p:extLst>
          </p:nvPr>
        </p:nvGraphicFramePr>
        <p:xfrm>
          <a:off x="359075" y="1484784"/>
          <a:ext cx="8431879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21"/>
                <a:gridCol w="1944216"/>
                <a:gridCol w="50110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Timescale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Phase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Actions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Dec 2016 -Mar 2017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Survey</a:t>
                      </a: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the community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Analyse</a:t>
                      </a: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evidence to identify gaps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Scope</a:t>
                      </a: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and focus </a:t>
                      </a:r>
                      <a:r>
                        <a:rPr lang="mr-IN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–</a:t>
                      </a: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devise questions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Conduct survey</a:t>
                      </a:r>
                    </a:p>
                    <a:p>
                      <a:r>
                        <a:rPr lang="en-US" sz="2000" b="0" baseline="0" dirty="0" err="1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Analyse</a:t>
                      </a: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questionnaire responses</a:t>
                      </a:r>
                      <a:endParaRPr lang="en-US" sz="2000" b="0" dirty="0" smtClean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Apr 2017</a:t>
                      </a: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mr-IN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–</a:t>
                      </a: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Jun 2017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Draft the plan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Scope &amp; content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Define</a:t>
                      </a: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vision and aims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Identify key themes and objectives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Examine development options and consult landowners / developers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Seek advice from MSDC on statutory requirements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Draft policies &amp; guidance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20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Any questions?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162" y="1556792"/>
            <a:ext cx="8401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Thank you for listening!</a:t>
            </a:r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9603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Housing allocations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163" y="1556792"/>
            <a:ext cx="182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2A54B"/>
                </a:solidFill>
                <a:latin typeface="Montserrat"/>
                <a:cs typeface="Montserrat"/>
              </a:rPr>
              <a:t>M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id Suffolk’s housing plan as published in 2012</a:t>
            </a:r>
          </a:p>
        </p:txBody>
      </p:sp>
      <p:pic>
        <p:nvPicPr>
          <p:cNvPr id="6" name="Picture 5" descr="Screen Shot 2016-11-01 at 12.05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34" y="1556792"/>
            <a:ext cx="6573520" cy="4013200"/>
          </a:xfrm>
          <a:prstGeom prst="rect">
            <a:avLst/>
          </a:prstGeom>
        </p:spPr>
      </p:pic>
      <p:sp>
        <p:nvSpPr>
          <p:cNvPr id="7" name="Process 6"/>
          <p:cNvSpPr/>
          <p:nvPr/>
        </p:nvSpPr>
        <p:spPr>
          <a:xfrm>
            <a:off x="2217434" y="3789040"/>
            <a:ext cx="6573520" cy="576064"/>
          </a:xfrm>
          <a:prstGeom prst="flowChartProcess">
            <a:avLst/>
          </a:prstGeom>
          <a:noFill/>
          <a:ln w="38100" cmpd="sng">
            <a:solidFill>
              <a:srgbClr val="42A5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163" y="5580023"/>
            <a:ext cx="5046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PDL	</a:t>
            </a:r>
            <a:r>
              <a:rPr lang="mr-IN" sz="2000" dirty="0" smtClean="0">
                <a:solidFill>
                  <a:srgbClr val="42A54B"/>
                </a:solidFill>
                <a:latin typeface="Montserrat"/>
                <a:cs typeface="Montserrat"/>
              </a:rPr>
              <a:t>–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 previously developed land</a:t>
            </a:r>
          </a:p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GF			- greenfield land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28184" y="3789040"/>
            <a:ext cx="1224136" cy="1872208"/>
          </a:xfrm>
          <a:prstGeom prst="line">
            <a:avLst/>
          </a:prstGeom>
          <a:ln w="12700" cmpd="sng">
            <a:solidFill>
              <a:srgbClr val="42A54B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434833" y="3789040"/>
            <a:ext cx="356121" cy="1872208"/>
          </a:xfrm>
          <a:prstGeom prst="line">
            <a:avLst/>
          </a:prstGeom>
          <a:ln w="12700" cmpd="sng">
            <a:solidFill>
              <a:srgbClr val="42A54B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28184" y="4365104"/>
            <a:ext cx="1224136" cy="2149996"/>
          </a:xfrm>
          <a:prstGeom prst="line">
            <a:avLst/>
          </a:prstGeom>
          <a:ln w="12700" cmpd="sng">
            <a:solidFill>
              <a:srgbClr val="42A54B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34833" y="4365104"/>
            <a:ext cx="370309" cy="2149996"/>
          </a:xfrm>
          <a:prstGeom prst="line">
            <a:avLst/>
          </a:prstGeom>
          <a:ln w="12700" cmpd="sng">
            <a:solidFill>
              <a:srgbClr val="42A54B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6-11-01 at 12.05.5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6" t="56144" b="30239"/>
          <a:stretch/>
        </p:blipFill>
        <p:spPr>
          <a:xfrm>
            <a:off x="6228184" y="5661248"/>
            <a:ext cx="2206649" cy="8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3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Proposed housing developments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162" y="1484784"/>
            <a:ext cx="840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This table shows the situation in </a:t>
            </a:r>
            <a:r>
              <a:rPr lang="en-US" sz="2000" dirty="0" err="1" smtClean="0">
                <a:solidFill>
                  <a:srgbClr val="42A54B"/>
                </a:solidFill>
                <a:latin typeface="Montserrat"/>
                <a:cs typeface="Montserrat"/>
              </a:rPr>
              <a:t>Woolpit</a:t>
            </a:r>
            <a:r>
              <a:rPr lang="en-US" sz="2000" dirty="0" smtClean="0">
                <a:solidFill>
                  <a:srgbClr val="42A54B"/>
                </a:solidFill>
                <a:latin typeface="Montserrat"/>
                <a:cs typeface="Montserrat"/>
              </a:rPr>
              <a:t>, as far as we know at the moment.</a:t>
            </a:r>
            <a:endParaRPr lang="en-US" sz="20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5771"/>
              </p:ext>
            </p:extLst>
          </p:nvPr>
        </p:nvGraphicFramePr>
        <p:xfrm>
          <a:off x="389163" y="2276872"/>
          <a:ext cx="840179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4846"/>
                <a:gridCol w="1346348"/>
                <a:gridCol w="28005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latin typeface="Montserrat"/>
                          <a:cs typeface="Montserrat"/>
                        </a:rPr>
                        <a:t>Proposed</a:t>
                      </a:r>
                      <a:r>
                        <a:rPr lang="en-US" sz="2000" b="0" i="0" baseline="0" dirty="0" smtClean="0">
                          <a:latin typeface="Montserrat"/>
                          <a:cs typeface="Montserrat"/>
                        </a:rPr>
                        <a:t> development s</a:t>
                      </a:r>
                      <a:r>
                        <a:rPr lang="en-US" sz="2000" b="0" i="0" dirty="0" smtClean="0">
                          <a:latin typeface="Montserrat"/>
                          <a:cs typeface="Montserrat"/>
                        </a:rPr>
                        <a:t>ite</a:t>
                      </a:r>
                      <a:endParaRPr lang="en-US" sz="2000" b="0" i="0" dirty="0"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Houses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latin typeface="Montserrat"/>
                          <a:cs typeface="Montserrat"/>
                        </a:rPr>
                        <a:t>Application status</a:t>
                      </a:r>
                      <a:endParaRPr lang="en-US" sz="2000" b="0" i="0" dirty="0"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Green Road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50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Decision</a:t>
                      </a:r>
                      <a:r>
                        <a:rPr lang="en-US" sz="2000" b="0" i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pending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Old </a:t>
                      </a:r>
                      <a:r>
                        <a:rPr lang="en-US" sz="2000" b="0" i="0" dirty="0" err="1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Stowmarket</a:t>
                      </a:r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Road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120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Approved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Rags Lane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60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None yet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Street Farm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450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None yet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Glebe land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80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None yet</a:t>
                      </a:r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 smtClean="0">
                          <a:solidFill>
                            <a:srgbClr val="204D25"/>
                          </a:solidFill>
                          <a:latin typeface="Montserrat"/>
                          <a:cs typeface="Montserrat"/>
                        </a:rPr>
                        <a:t>TOTAL</a:t>
                      </a:r>
                      <a:endParaRPr lang="en-US" sz="2000" b="0" i="0" dirty="0">
                        <a:solidFill>
                          <a:srgbClr val="204D25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 smtClean="0">
                          <a:solidFill>
                            <a:srgbClr val="204D25"/>
                          </a:solidFill>
                          <a:latin typeface="Montserrat"/>
                          <a:cs typeface="Montserrat"/>
                        </a:rPr>
                        <a:t>760</a:t>
                      </a:r>
                      <a:endParaRPr lang="en-US" sz="2000" b="0" i="0" dirty="0">
                        <a:solidFill>
                          <a:srgbClr val="204D25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i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03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>
                <a:solidFill>
                  <a:srgbClr val="42A54B"/>
                </a:solidFill>
                <a:latin typeface="Montserrat"/>
                <a:cs typeface="Montserrat"/>
              </a:rPr>
              <a:t>T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he </a:t>
            </a:r>
            <a:r>
              <a:rPr lang="en-US" sz="2800" dirty="0" err="1" smtClean="0">
                <a:solidFill>
                  <a:srgbClr val="42A54B"/>
                </a:solidFill>
                <a:latin typeface="Montserrat"/>
                <a:cs typeface="Montserrat"/>
              </a:rPr>
              <a:t>Neighbourhood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 Plan so far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85544"/>
              </p:ext>
            </p:extLst>
          </p:nvPr>
        </p:nvGraphicFramePr>
        <p:xfrm>
          <a:off x="359075" y="1484784"/>
          <a:ext cx="843187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21"/>
                <a:gridCol w="1944216"/>
                <a:gridCol w="50110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Timescale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Phase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Actions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Dec 2015 -Feb 2016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Getting</a:t>
                      </a: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started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Raise awareness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Montserrat"/>
                        <a:cs typeface="Montserra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Communication / engagement strategy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000" b="0" dirty="0" smtClean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Form steering group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000" b="0" dirty="0" smtClean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Identify aims &amp; objectives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Screen Shot 2016-11-01 at 14.54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5" y="3717032"/>
            <a:ext cx="3657600" cy="2743200"/>
          </a:xfrm>
          <a:prstGeom prst="rect">
            <a:avLst/>
          </a:prstGeom>
        </p:spPr>
      </p:pic>
      <p:pic>
        <p:nvPicPr>
          <p:cNvPr id="8" name="Picture 7" descr="Screen Shot 2016-11-01 at 14.55.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52" y="3717032"/>
            <a:ext cx="34655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34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>
                <a:solidFill>
                  <a:srgbClr val="42A54B"/>
                </a:solidFill>
                <a:latin typeface="Montserrat"/>
                <a:cs typeface="Montserrat"/>
              </a:rPr>
              <a:t>T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he </a:t>
            </a:r>
            <a:r>
              <a:rPr lang="en-US" sz="2800" dirty="0" err="1" smtClean="0">
                <a:solidFill>
                  <a:srgbClr val="42A54B"/>
                </a:solidFill>
                <a:latin typeface="Montserrat"/>
                <a:cs typeface="Montserrat"/>
              </a:rPr>
              <a:t>Neighbourhood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 Plan so far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588714"/>
              </p:ext>
            </p:extLst>
          </p:nvPr>
        </p:nvGraphicFramePr>
        <p:xfrm>
          <a:off x="359075" y="1484784"/>
          <a:ext cx="843187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21"/>
                <a:gridCol w="1944216"/>
                <a:gridCol w="50110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Timescale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Phase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Actions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Mar 2016 -Apr 2016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MSDC approval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Apply for </a:t>
                      </a:r>
                      <a:r>
                        <a:rPr lang="en-US" sz="2000" b="0" dirty="0" err="1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Neighbourhood</a:t>
                      </a: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Area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000" b="0" dirty="0" smtClean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MSDC advertise &amp; decide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 Shot 2016-11-01 at 14.59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52222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0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>
                <a:solidFill>
                  <a:srgbClr val="42A54B"/>
                </a:solidFill>
                <a:latin typeface="Montserrat"/>
                <a:cs typeface="Montserrat"/>
              </a:rPr>
              <a:t>T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he </a:t>
            </a:r>
            <a:r>
              <a:rPr lang="en-US" sz="2800" dirty="0" err="1" smtClean="0">
                <a:solidFill>
                  <a:srgbClr val="42A54B"/>
                </a:solidFill>
                <a:latin typeface="Montserrat"/>
                <a:cs typeface="Montserrat"/>
              </a:rPr>
              <a:t>Neighbourhood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 Plan so far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519417"/>
              </p:ext>
            </p:extLst>
          </p:nvPr>
        </p:nvGraphicFramePr>
        <p:xfrm>
          <a:off x="359075" y="1484784"/>
          <a:ext cx="843187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21"/>
                <a:gridCol w="1944216"/>
                <a:gridCol w="50110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Timescale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Phase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Actions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Mar 2016 -Nov 2016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Consulting community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Engage and consult residents &amp; stakeholders on emerging issues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Montserrat"/>
                          <a:ea typeface="+mn-ea"/>
                          <a:cs typeface="Montserrat"/>
                          <a:sym typeface="Zapf Dingbats"/>
                        </a:rPr>
                        <a:t> </a:t>
                      </a:r>
                      <a:r>
                        <a:rPr lang="en-GB" sz="2000" b="0" baseline="0" dirty="0" smtClean="0">
                          <a:solidFill>
                            <a:srgbClr val="000000"/>
                          </a:solidFill>
                          <a:latin typeface="Montserrat"/>
                          <a:ea typeface="+mn-ea"/>
                          <a:cs typeface="Montserrat"/>
                          <a:sym typeface="Zapf Dingbats"/>
                        </a:rPr>
                        <a:t>...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Neighbourhood Plan May 2016 26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0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78" y="352129"/>
            <a:ext cx="6984776" cy="288031"/>
          </a:xfrm>
        </p:spPr>
        <p:txBody>
          <a:bodyPr lIns="36000" tIns="0" rIns="36000" bIns="36000">
            <a:normAutofit/>
          </a:bodyPr>
          <a:lstStyle/>
          <a:p>
            <a:pPr algn="r"/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Woolpit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</a:t>
            </a:r>
            <a:r>
              <a:rPr lang="en-US" sz="1400" b="1" dirty="0" err="1" smtClean="0">
                <a:solidFill>
                  <a:srgbClr val="204D25"/>
                </a:solidFill>
                <a:latin typeface="Langdon"/>
                <a:cs typeface="Langdon"/>
              </a:rPr>
              <a:t>Neighbourhood</a:t>
            </a:r>
            <a:r>
              <a:rPr lang="en-US" sz="1400" b="1" dirty="0" smtClean="0">
                <a:solidFill>
                  <a:srgbClr val="204D25"/>
                </a:solidFill>
                <a:latin typeface="Langdon"/>
                <a:cs typeface="Langdon"/>
              </a:rPr>
              <a:t> Plan</a:t>
            </a:r>
            <a:endParaRPr lang="en-US" sz="1400" b="1" dirty="0">
              <a:latin typeface="Langdon"/>
              <a:cs typeface="Langd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764704"/>
            <a:ext cx="6480721" cy="444252"/>
          </a:xfrm>
        </p:spPr>
        <p:txBody>
          <a:bodyPr lIns="36000" tIns="0" rIns="36000" bIns="0">
            <a:normAutofit/>
          </a:bodyPr>
          <a:lstStyle/>
          <a:p>
            <a:r>
              <a:rPr lang="en-US" sz="2800" dirty="0">
                <a:solidFill>
                  <a:srgbClr val="42A54B"/>
                </a:solidFill>
                <a:latin typeface="Montserrat"/>
                <a:cs typeface="Montserrat"/>
              </a:rPr>
              <a:t>T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he </a:t>
            </a:r>
            <a:r>
              <a:rPr lang="en-US" sz="2800" dirty="0" err="1" smtClean="0">
                <a:solidFill>
                  <a:srgbClr val="42A54B"/>
                </a:solidFill>
                <a:latin typeface="Montserrat"/>
                <a:cs typeface="Montserrat"/>
              </a:rPr>
              <a:t>Neighbourhood</a:t>
            </a:r>
            <a:r>
              <a:rPr lang="en-US" sz="2800" dirty="0" smtClean="0">
                <a:solidFill>
                  <a:srgbClr val="42A54B"/>
                </a:solidFill>
                <a:latin typeface="Montserrat"/>
                <a:cs typeface="Montserrat"/>
              </a:rPr>
              <a:t> Plan so far</a:t>
            </a:r>
            <a:endParaRPr lang="en-US" sz="2800" dirty="0">
              <a:solidFill>
                <a:srgbClr val="42A54B"/>
              </a:solidFill>
              <a:latin typeface="Montserrat"/>
              <a:cs typeface="Montserrat"/>
            </a:endParaRPr>
          </a:p>
        </p:txBody>
      </p:sp>
      <p:pic>
        <p:nvPicPr>
          <p:cNvPr id="4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2" y="332656"/>
            <a:ext cx="771525" cy="876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66492"/>
              </p:ext>
            </p:extLst>
          </p:nvPr>
        </p:nvGraphicFramePr>
        <p:xfrm>
          <a:off x="359075" y="1484784"/>
          <a:ext cx="843187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21"/>
                <a:gridCol w="1944216"/>
                <a:gridCol w="50110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Timescale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Phase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chemeClr val="bg1"/>
                          </a:solidFill>
                          <a:latin typeface="Montserrat"/>
                          <a:cs typeface="Montserrat"/>
                        </a:rPr>
                        <a:t>Actions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Montserrat"/>
                        <a:cs typeface="Montserrat"/>
                      </a:endParaRPr>
                    </a:p>
                  </a:txBody>
                  <a:tcPr>
                    <a:solidFill>
                      <a:srgbClr val="204D2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July 2016 -Dec 2016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Build evidence base</a:t>
                      </a:r>
                      <a:endParaRPr lang="en-US" sz="2000" b="0" dirty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Existing demographic &amp; socio-economic data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Montserrat"/>
                          <a:cs typeface="Montserrat"/>
                        </a:rPr>
                        <a:t>...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Montserrat"/>
                        <a:cs typeface="Montserra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Neighbourhood</a:t>
                      </a: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character appraisal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mr-IN" sz="2000" b="0" baseline="0" dirty="0" smtClean="0">
                          <a:solidFill>
                            <a:srgbClr val="000000"/>
                          </a:solidFill>
                          <a:latin typeface="Montserrat"/>
                          <a:cs typeface="Montserrat"/>
                        </a:rPr>
                        <a:t>…</a:t>
                      </a:r>
                      <a:endParaRPr lang="en-US" sz="2000" b="0" dirty="0" smtClean="0">
                        <a:solidFill>
                          <a:srgbClr val="42A54B"/>
                        </a:solidFill>
                        <a:latin typeface="Montserrat"/>
                        <a:cs typeface="Montserra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SWOT</a:t>
                      </a:r>
                      <a:r>
                        <a:rPr lang="en-US" sz="2000" b="0" baseline="0" dirty="0" smtClean="0">
                          <a:solidFill>
                            <a:srgbClr val="42A54B"/>
                          </a:solidFill>
                          <a:latin typeface="Montserrat"/>
                          <a:cs typeface="Montserrat"/>
                        </a:rPr>
                        <a:t> analysis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Montserrat"/>
                          <a:cs typeface="Montserrat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Montserrat"/>
                        <a:cs typeface="Montserra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 Shot 2016-11-01 at 15.05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5" y="3356992"/>
            <a:ext cx="2266950" cy="287274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Shot 2016-11-01 at 15.06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88" y="3356992"/>
            <a:ext cx="3492500" cy="660400"/>
          </a:xfrm>
          <a:prstGeom prst="rect">
            <a:avLst/>
          </a:prstGeom>
          <a:ln w="25400">
            <a:solidFill>
              <a:srgbClr val="42A54B"/>
            </a:solidFill>
          </a:ln>
        </p:spPr>
      </p:pic>
      <p:sp>
        <p:nvSpPr>
          <p:cNvPr id="8" name="Line Callout 1 7"/>
          <p:cNvSpPr/>
          <p:nvPr/>
        </p:nvSpPr>
        <p:spPr>
          <a:xfrm>
            <a:off x="389162" y="3356992"/>
            <a:ext cx="942477" cy="216024"/>
          </a:xfrm>
          <a:prstGeom prst="borderCallout1">
            <a:avLst>
              <a:gd name="adj1" fmla="val 95176"/>
              <a:gd name="adj2" fmla="val 99469"/>
              <a:gd name="adj3" fmla="val 306507"/>
              <a:gd name="adj4" fmla="val 276985"/>
            </a:avLst>
          </a:prstGeom>
          <a:noFill/>
          <a:ln w="25400" cmpd="sng">
            <a:solidFill>
              <a:srgbClr val="42A5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6-11-01 at 15.13.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04" y="4077072"/>
            <a:ext cx="3549650" cy="23939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58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806575" y="352425"/>
            <a:ext cx="6985000" cy="287338"/>
          </a:xfrm>
        </p:spPr>
        <p:txBody>
          <a:bodyPr lIns="36000" tIns="0" rIns="36000" bIns="36000"/>
          <a:lstStyle/>
          <a:p>
            <a:pPr algn="r" eaLnBrk="1" hangingPunct="1"/>
            <a:r>
              <a:rPr lang="en-US" sz="1400" b="1">
                <a:solidFill>
                  <a:srgbClr val="204D25"/>
                </a:solidFill>
                <a:latin typeface="Langdon" charset="0"/>
                <a:ea typeface="MS PGothic" charset="0"/>
              </a:rPr>
              <a:t>Woolpit Neighbourhood Plan</a:t>
            </a:r>
            <a:endParaRPr lang="en-US" sz="1400" b="1">
              <a:latin typeface="Langdon" charset="0"/>
              <a:ea typeface="MS PGothic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31913" y="765175"/>
            <a:ext cx="6480175" cy="444500"/>
          </a:xfrm>
        </p:spPr>
        <p:txBody>
          <a:bodyPr lIns="36000" tIns="0" rIns="36000" bIns="0"/>
          <a:lstStyle/>
          <a:p>
            <a:pPr eaLnBrk="1" hangingPunct="1"/>
            <a:r>
              <a:rPr lang="en-US" sz="2800">
                <a:solidFill>
                  <a:srgbClr val="42A54B"/>
                </a:solidFill>
                <a:latin typeface="Montserrat" charset="0"/>
                <a:ea typeface="MS PGothic" charset="0"/>
              </a:rPr>
              <a:t>Local Authority Liaison Group</a:t>
            </a:r>
          </a:p>
        </p:txBody>
      </p:sp>
      <p:pic>
        <p:nvPicPr>
          <p:cNvPr id="3076" name="Picture 3" descr="woolpit-logo-300dpi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33375"/>
            <a:ext cx="771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88938" y="1557338"/>
            <a:ext cx="84026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Members are Trevor Howard, Vice-chairman of the Parish Council, Jane </a:t>
            </a:r>
            <a:r>
              <a:rPr lang="en-US" sz="2000" dirty="0" err="1">
                <a:solidFill>
                  <a:srgbClr val="42A54B"/>
                </a:solidFill>
                <a:latin typeface="Montserrat" charset="0"/>
              </a:rPr>
              <a:t>Storey</a:t>
            </a:r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, Mid Suffolk and County </a:t>
            </a:r>
            <a:r>
              <a:rPr lang="en-US" sz="2000" dirty="0" err="1">
                <a:solidFill>
                  <a:srgbClr val="42A54B"/>
                </a:solidFill>
                <a:latin typeface="Montserrat" charset="0"/>
              </a:rPr>
              <a:t>Councillor</a:t>
            </a:r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 and Alan Round</a:t>
            </a:r>
          </a:p>
          <a:p>
            <a:pPr eaLnBrk="1" hangingPunct="1"/>
            <a:endParaRPr lang="en-US" sz="2000" dirty="0">
              <a:solidFill>
                <a:srgbClr val="42A54B"/>
              </a:solidFill>
              <a:latin typeface="Montserrat" charset="0"/>
            </a:endParaRPr>
          </a:p>
          <a:p>
            <a:pPr eaLnBrk="1" hangingPunct="1"/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As the name suggests – the aim is to provide a liaison between the Steering Group and the local authorities – Mid Suffolk District Council and Suffolk County Council.</a:t>
            </a:r>
          </a:p>
          <a:p>
            <a:pPr eaLnBrk="1" hangingPunct="1"/>
            <a:endParaRPr lang="en-US" sz="2000" dirty="0">
              <a:solidFill>
                <a:srgbClr val="42A54B"/>
              </a:solidFill>
              <a:latin typeface="Montserrat" charset="0"/>
            </a:endParaRPr>
          </a:p>
          <a:p>
            <a:pPr eaLnBrk="1" hangingPunct="1"/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Specifically the group has met with Chris Bowden, designated by MSDC as our ‘critical friend’ who can provide help and information to our Steering Group,  and Bill Newman, a senior planner at MSDC.</a:t>
            </a:r>
          </a:p>
          <a:p>
            <a:pPr eaLnBrk="1" hangingPunct="1"/>
            <a:endParaRPr lang="en-US" sz="2000" dirty="0">
              <a:solidFill>
                <a:srgbClr val="42A54B"/>
              </a:solidFill>
              <a:latin typeface="Montserrat" charset="0"/>
            </a:endParaRPr>
          </a:p>
          <a:p>
            <a:pPr eaLnBrk="1" hangingPunct="1"/>
            <a:r>
              <a:rPr lang="en-US" sz="2000" dirty="0">
                <a:solidFill>
                  <a:srgbClr val="42A54B"/>
                </a:solidFill>
                <a:latin typeface="Montserrat" charset="0"/>
              </a:rPr>
              <a:t>Members have also met with SCC Highways to discuss the implications of any planning applications.</a:t>
            </a:r>
          </a:p>
          <a:p>
            <a:pPr eaLnBrk="1" hangingPunct="1"/>
            <a:endParaRPr lang="en-US" sz="2000" dirty="0">
              <a:solidFill>
                <a:srgbClr val="42A54B"/>
              </a:solidFill>
              <a:latin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6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997</Words>
  <Application>Microsoft Macintosh PowerPoint</Application>
  <PresentationFormat>On-screen Show (4:3)</PresentationFormat>
  <Paragraphs>223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Woolpit Neighbourhood Plan</vt:lpstr>
      <vt:lpstr>Woolpit Neighbourhood Plan</vt:lpstr>
      <vt:lpstr>Woolpit Neighbourhood Plan</vt:lpstr>
      <vt:lpstr>Woolpit Neighbourhood Plan</vt:lpstr>
      <vt:lpstr>Woolpit Neighbourhood Plan</vt:lpstr>
      <vt:lpstr>Woolpit Neighbourhood Plan</vt:lpstr>
      <vt:lpstr>Woolpit Neighbourhood Plan</vt:lpstr>
      <vt:lpstr>Woolpit Neighbourhood Plan</vt:lpstr>
      <vt:lpstr>Woolpit Neighbourhood Plan</vt:lpstr>
      <vt:lpstr>Woolpit Neighbourhood Plan</vt:lpstr>
      <vt:lpstr>PowerPoint Presentation</vt:lpstr>
      <vt:lpstr>Woolpit Neighbourhood Plan</vt:lpstr>
      <vt:lpstr>Woolpit Neighbourhood Plan</vt:lpstr>
      <vt:lpstr>Woolpit Neighbourhood Plan</vt:lpstr>
      <vt:lpstr>Woolpit Neighbourhood Plan</vt:lpstr>
      <vt:lpstr>PowerPoint Presentation</vt:lpstr>
      <vt:lpstr>Woolpit Neighbourhood Plan</vt:lpstr>
      <vt:lpstr>Woolpit Neighbourhood Plan</vt:lpstr>
      <vt:lpstr>Woolpit Neighbourhood Plan</vt:lpstr>
      <vt:lpstr>Woolpit Neighbourhood Plan</vt:lpstr>
      <vt:lpstr>Woolpit Neighbourhood Plan</vt:lpstr>
      <vt:lpstr>Woolpit Neighbourhood Plan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Richard</dc:creator>
  <cp:keywords/>
  <dc:description/>
  <cp:lastModifiedBy>Richard</cp:lastModifiedBy>
  <cp:revision>51</cp:revision>
  <dcterms:created xsi:type="dcterms:W3CDTF">2016-10-25T11:49:33Z</dcterms:created>
  <dcterms:modified xsi:type="dcterms:W3CDTF">2016-11-16T15:14:22Z</dcterms:modified>
  <cp:category/>
</cp:coreProperties>
</file>